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00" r:id="rId2"/>
    <p:sldId id="278" r:id="rId3"/>
    <p:sldId id="327" r:id="rId4"/>
    <p:sldId id="316" r:id="rId5"/>
    <p:sldId id="319" r:id="rId6"/>
    <p:sldId id="328" r:id="rId7"/>
    <p:sldId id="317" r:id="rId8"/>
    <p:sldId id="329" r:id="rId9"/>
    <p:sldId id="304" r:id="rId10"/>
    <p:sldId id="330" r:id="rId11"/>
    <p:sldId id="326" r:id="rId12"/>
    <p:sldId id="263" r:id="rId13"/>
    <p:sldId id="331" r:id="rId14"/>
    <p:sldId id="262" r:id="rId15"/>
    <p:sldId id="281" r:id="rId16"/>
    <p:sldId id="332" r:id="rId17"/>
    <p:sldId id="285" r:id="rId18"/>
    <p:sldId id="275" r:id="rId19"/>
    <p:sldId id="291" r:id="rId20"/>
    <p:sldId id="33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3" autoAdjust="0"/>
    <p:restoredTop sz="94666"/>
  </p:normalViewPr>
  <p:slideViewPr>
    <p:cSldViewPr snapToGrid="0" snapToObjects="1">
      <p:cViewPr>
        <p:scale>
          <a:sx n="100" d="100"/>
          <a:sy n="100" d="100"/>
        </p:scale>
        <p:origin x="712" y="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4E974-0D70-0A43-958E-9B93EB318D2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2A9B3-C29A-CD43-9D8B-5864C532B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0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9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916996F-3EBC-5C40-AD74-642E02C34521}" type="slidenum">
              <a:rPr lang="de-AT"/>
              <a:pPr/>
              <a:t>18</a:t>
            </a:fld>
            <a:endParaRPr lang="de-AT"/>
          </a:p>
        </p:txBody>
      </p:sp>
      <p:sp>
        <p:nvSpPr>
          <p:cNvPr id="122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7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27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50032" y="1437680"/>
            <a:ext cx="8643938" cy="2277070"/>
          </a:xfrm>
          <a:prstGeom prst="rect">
            <a:avLst/>
          </a:prstGeom>
        </p:spPr>
        <p:txBody>
          <a:bodyPr anchor="b"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5100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250032" y="3705820"/>
            <a:ext cx="8643938" cy="91082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1pPr>
            <a:lvl2pPr marL="0" indent="160663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2pPr>
            <a:lvl3pPr marL="0" indent="321324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3pPr>
            <a:lvl4pPr marL="0" indent="481988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4pPr>
            <a:lvl5pPr marL="0" indent="642651" algn="ctr">
              <a:lnSpc>
                <a:spcPct val="100000"/>
              </a:lnSpc>
              <a:spcBef>
                <a:spcPts val="0"/>
              </a:spcBef>
              <a:buSzTx/>
              <a:buNone/>
              <a:defRPr sz="27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700">
                <a:solidFill>
                  <a:srgbClr val="535353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8803123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4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09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7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17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4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1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319DB-2CC3-6B4D-B577-691BED7DEA0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5AFFB-27E1-1243-BF0F-20519F13EE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4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m286@cam.ac.uk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peter@contentmine.or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larsgw.github.io/ctj-factvis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larsgw.github.io/contentmine-fellowship/html/static/wordcloud_0.html" TargetMode="External"/><Relationship Id="rId4" Type="http://schemas.openxmlformats.org/officeDocument/2006/relationships/hyperlink" Target="https://larsgw.github.io/contentmine-fellowship/html/card_c05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udapestopenaccessinitiative.org/re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tentmine.org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23001" y="2646058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Virtual</a:t>
            </a:r>
            <a:r>
              <a:rPr lang="en-US" sz="2000" i="1" dirty="0"/>
              <a:t>, 2020-05-28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618" y="538609"/>
            <a:ext cx="8114632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err="1"/>
              <a:t>openVirus</a:t>
            </a:r>
            <a:endParaRPr lang="en-US" sz="3200" dirty="0"/>
          </a:p>
          <a:p>
            <a:pPr algn="ctr"/>
            <a:r>
              <a:rPr lang="en-US" sz="2000" dirty="0"/>
              <a:t>Scientific Knowledge for citizens in the time of COVID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33460" y="1498561"/>
            <a:ext cx="2494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/>
              <a:t>  </a:t>
            </a:r>
            <a:r>
              <a:rPr lang="en-US" sz="1400" i="1" dirty="0" err="1"/>
              <a:t>TheContentMine</a:t>
            </a:r>
            <a:r>
              <a:rPr lang="en-US" sz="1400" i="1" dirty="0"/>
              <a:t> and Others</a:t>
            </a:r>
            <a:br>
              <a:rPr lang="en-US" sz="1400" i="1" dirty="0"/>
            </a:br>
            <a:r>
              <a:rPr lang="en-US" sz="1400" i="1" dirty="0"/>
              <a:t>Presented by Peter Murray-Rust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45596" y="6301147"/>
            <a:ext cx="2386046" cy="629923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/>
          <p:cNvSpPr txBox="1"/>
          <p:nvPr/>
        </p:nvSpPr>
        <p:spPr>
          <a:xfrm>
            <a:off x="701405" y="4073205"/>
            <a:ext cx="7904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A new knowledgebase by/for citizens</a:t>
            </a:r>
          </a:p>
        </p:txBody>
      </p:sp>
      <p:pic>
        <p:nvPicPr>
          <p:cNvPr id="15" name="Picture 14" descr="Screen Shot 2016-05-11 at 08.19.5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59" y="5030570"/>
            <a:ext cx="1901333" cy="1827430"/>
          </a:xfrm>
          <a:prstGeom prst="rect">
            <a:avLst/>
          </a:prstGeom>
        </p:spPr>
      </p:pic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9" y="5024223"/>
            <a:ext cx="1584325" cy="12049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8472" y="6148044"/>
            <a:ext cx="3813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Images from </a:t>
            </a:r>
            <a:r>
              <a:rPr lang="en-US" sz="1200" i="1" dirty="0" err="1"/>
              <a:t>ContentMine</a:t>
            </a:r>
            <a:r>
              <a:rPr lang="en-US" sz="1200" i="1" dirty="0"/>
              <a:t> CC BY and Wikimedia CC BY-</a:t>
            </a:r>
            <a:r>
              <a:rPr lang="en-US" sz="1200" i="1"/>
              <a:t>SA  </a:t>
            </a:r>
            <a:endParaRPr lang="en-US" sz="1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5029200" y="5480734"/>
            <a:ext cx="247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pm286@cam.ac.uk</a:t>
            </a:r>
            <a:endParaRPr lang="en-US" dirty="0"/>
          </a:p>
          <a:p>
            <a:r>
              <a:rPr lang="en-US" dirty="0">
                <a:hlinkClick r:id="rId9"/>
              </a:rPr>
              <a:t>peter@contentmine.org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7200" y="47074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027A6-8090-694A-BD13-0F9C0FFE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4BB06-B925-F048-85E5-F40A70D80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EuropePMC</a:t>
            </a:r>
            <a:r>
              <a:rPr lang="en-GB" dirty="0"/>
              <a:t>. </a:t>
            </a:r>
          </a:p>
          <a:p>
            <a:r>
              <a:rPr lang="en-GB" dirty="0" err="1"/>
              <a:t>biorxiv</a:t>
            </a:r>
            <a:r>
              <a:rPr lang="en-GB" dirty="0"/>
              <a:t> and </a:t>
            </a:r>
            <a:r>
              <a:rPr lang="en-GB" dirty="0" err="1"/>
              <a:t>medrxiv</a:t>
            </a:r>
            <a:endParaRPr lang="en-GB" dirty="0"/>
          </a:p>
          <a:p>
            <a:r>
              <a:rPr lang="en-GB" dirty="0"/>
              <a:t>DOAJ</a:t>
            </a:r>
          </a:p>
          <a:p>
            <a:r>
              <a:rPr lang="en-GB" dirty="0" err="1"/>
              <a:t>EThOS</a:t>
            </a:r>
            <a:endParaRPr lang="en-GB" dirty="0"/>
          </a:p>
          <a:p>
            <a:r>
              <a:rPr lang="en-GB" dirty="0" err="1"/>
              <a:t>Redalyc</a:t>
            </a:r>
            <a:r>
              <a:rPr lang="en-GB" dirty="0"/>
              <a:t> (MX)</a:t>
            </a:r>
          </a:p>
          <a:p>
            <a:r>
              <a:rPr lang="en-GB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8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7DD35D-E8FC-A045-A407-0F73F4645E05}"/>
              </a:ext>
            </a:extLst>
          </p:cNvPr>
          <p:cNvSpPr txBox="1"/>
          <p:nvPr/>
        </p:nvSpPr>
        <p:spPr>
          <a:xfrm>
            <a:off x="1412176" y="875918"/>
            <a:ext cx="640553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framework</a:t>
            </a:r>
            <a:r>
              <a:rPr lang="en-GB" sz="2800" dirty="0"/>
              <a:t>: </a:t>
            </a:r>
            <a:r>
              <a:rPr lang="en-GB" sz="2800" b="1" dirty="0" err="1"/>
              <a:t>ami</a:t>
            </a:r>
            <a:r>
              <a:rPr lang="en-GB" sz="2800" dirty="0"/>
              <a:t> + </a:t>
            </a:r>
            <a:r>
              <a:rPr lang="en-GB" sz="2800" b="1" dirty="0" err="1"/>
              <a:t>CProject</a:t>
            </a:r>
            <a:r>
              <a:rPr lang="en-GB" sz="2800" dirty="0"/>
              <a:t> data</a:t>
            </a:r>
          </a:p>
          <a:p>
            <a:r>
              <a:rPr lang="en-GB" sz="2800" i="1" dirty="0"/>
              <a:t>scrapers</a:t>
            </a:r>
            <a:r>
              <a:rPr lang="en-GB" sz="2800" dirty="0"/>
              <a:t>: </a:t>
            </a:r>
            <a:r>
              <a:rPr lang="en-GB" sz="2800" b="1" dirty="0"/>
              <a:t>getpapers</a:t>
            </a:r>
            <a:r>
              <a:rPr lang="en-GB" sz="2800" dirty="0"/>
              <a:t>, </a:t>
            </a:r>
            <a:r>
              <a:rPr lang="en-GB" sz="2800" b="1" dirty="0"/>
              <a:t>Ferret</a:t>
            </a:r>
            <a:r>
              <a:rPr lang="en-GB" sz="2800" dirty="0"/>
              <a:t>, </a:t>
            </a:r>
            <a:r>
              <a:rPr lang="en-GB" sz="2800" b="1" dirty="0"/>
              <a:t>curl</a:t>
            </a:r>
            <a:r>
              <a:rPr lang="en-GB" sz="2800" dirty="0"/>
              <a:t>, </a:t>
            </a:r>
            <a:r>
              <a:rPr lang="en-GB" sz="2800" b="1" dirty="0" err="1"/>
              <a:t>scrapy</a:t>
            </a:r>
            <a:endParaRPr lang="en-GB" sz="2800" b="1" dirty="0"/>
          </a:p>
          <a:p>
            <a:r>
              <a:rPr lang="en-GB" sz="2800" i="1" dirty="0"/>
              <a:t>cleaners</a:t>
            </a:r>
            <a:r>
              <a:rPr lang="en-GB" sz="2800" dirty="0"/>
              <a:t>: </a:t>
            </a:r>
            <a:r>
              <a:rPr lang="en-GB" sz="2800" b="1" dirty="0" err="1"/>
              <a:t>PDFBox</a:t>
            </a:r>
            <a:r>
              <a:rPr lang="en-GB" sz="2800" dirty="0"/>
              <a:t>, </a:t>
            </a:r>
            <a:r>
              <a:rPr lang="en-GB" sz="2800" b="1" dirty="0"/>
              <a:t>Tidy/</a:t>
            </a:r>
            <a:r>
              <a:rPr lang="en-GB" sz="2800" b="1" dirty="0" err="1"/>
              <a:t>Jsoup</a:t>
            </a:r>
            <a:r>
              <a:rPr lang="en-GB" sz="2800" dirty="0"/>
              <a:t>, etc. </a:t>
            </a:r>
            <a:r>
              <a:rPr lang="en-GB" sz="2800" b="1" dirty="0" err="1"/>
              <a:t>Grobid</a:t>
            </a:r>
            <a:endParaRPr lang="en-GB" sz="2800" b="1" dirty="0"/>
          </a:p>
          <a:p>
            <a:r>
              <a:rPr lang="en-GB" sz="2800" i="1" dirty="0"/>
              <a:t>transformers</a:t>
            </a:r>
            <a:r>
              <a:rPr lang="en-GB" sz="2800" dirty="0"/>
              <a:t>: </a:t>
            </a:r>
            <a:r>
              <a:rPr lang="en-GB" sz="2800" b="1" dirty="0"/>
              <a:t>xml2html</a:t>
            </a:r>
            <a:r>
              <a:rPr lang="en-GB" sz="2800" dirty="0"/>
              <a:t>, </a:t>
            </a:r>
            <a:r>
              <a:rPr lang="en-GB" sz="2800" b="1" dirty="0" err="1"/>
              <a:t>ami</a:t>
            </a:r>
            <a:r>
              <a:rPr lang="en-GB" sz="2800" b="1" dirty="0"/>
              <a:t> </a:t>
            </a:r>
            <a:r>
              <a:rPr lang="en-GB" sz="2800" b="1" dirty="0" err="1"/>
              <a:t>ocr</a:t>
            </a:r>
            <a:r>
              <a:rPr lang="en-GB" sz="2800" dirty="0"/>
              <a:t>, </a:t>
            </a:r>
            <a:r>
              <a:rPr lang="en-GB" sz="2800" b="1" dirty="0"/>
              <a:t>KNIME</a:t>
            </a:r>
          </a:p>
          <a:p>
            <a:r>
              <a:rPr lang="en-GB" sz="2800" i="1" dirty="0"/>
              <a:t>dictionaries</a:t>
            </a:r>
            <a:r>
              <a:rPr lang="en-GB" sz="2800" dirty="0"/>
              <a:t>: </a:t>
            </a:r>
            <a:r>
              <a:rPr lang="en-GB" sz="2800" b="1" dirty="0" err="1"/>
              <a:t>ami</a:t>
            </a:r>
            <a:r>
              <a:rPr lang="en-GB" sz="2800" b="1" dirty="0"/>
              <a:t> dictionary</a:t>
            </a:r>
          </a:p>
          <a:p>
            <a:r>
              <a:rPr lang="en-GB" sz="2800" i="1" dirty="0"/>
              <a:t>indexing and annotation</a:t>
            </a:r>
            <a:r>
              <a:rPr lang="en-GB" sz="2800" dirty="0"/>
              <a:t>: </a:t>
            </a:r>
            <a:r>
              <a:rPr lang="en-GB" sz="2800" b="1" dirty="0" err="1"/>
              <a:t>Solr</a:t>
            </a:r>
            <a:r>
              <a:rPr lang="en-GB" sz="2800" b="1" dirty="0"/>
              <a:t>, </a:t>
            </a:r>
            <a:r>
              <a:rPr lang="en-GB" sz="2800" b="1" dirty="0" err="1"/>
              <a:t>ami</a:t>
            </a:r>
            <a:endParaRPr lang="en-GB" sz="2800" b="1" dirty="0"/>
          </a:p>
          <a:p>
            <a:r>
              <a:rPr lang="en-GB" sz="2800" i="1" dirty="0"/>
              <a:t>Analysis and display</a:t>
            </a:r>
            <a:r>
              <a:rPr lang="en-GB" sz="2800" dirty="0"/>
              <a:t>: </a:t>
            </a:r>
            <a:r>
              <a:rPr lang="en-GB" sz="2800" b="1" dirty="0"/>
              <a:t>R, KNIME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F7411-D1DC-EE4F-8C88-8E490F82E18A}"/>
              </a:ext>
            </a:extLst>
          </p:cNvPr>
          <p:cNvSpPr txBox="1"/>
          <p:nvPr/>
        </p:nvSpPr>
        <p:spPr>
          <a:xfrm>
            <a:off x="3561901" y="352698"/>
            <a:ext cx="2106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SOME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9392D-5D1F-1445-9C0E-83E7EAC6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1" y="4071439"/>
            <a:ext cx="8489793" cy="218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1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65554" y="160867"/>
            <a:ext cx="3878446" cy="1143000"/>
          </a:xfrm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sz="2800" dirty="0" err="1"/>
              <a:t>bioRxiv</a:t>
            </a:r>
            <a:r>
              <a:rPr lang="en-US" sz="2800" dirty="0"/>
              <a:t> in </a:t>
            </a:r>
            <a:br>
              <a:rPr lang="en-US" sz="2800" dirty="0"/>
            </a:br>
            <a:r>
              <a:rPr lang="en-US" sz="2800" dirty="0"/>
              <a:t>Citizen Health Search (CHS)</a:t>
            </a:r>
          </a:p>
        </p:txBody>
      </p:sp>
      <p:pic>
        <p:nvPicPr>
          <p:cNvPr id="9" name="Picture 8" descr="Screen Shot 2018-08-30 at 14.07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87" y="202827"/>
            <a:ext cx="4825121" cy="672352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766021" y="643466"/>
            <a:ext cx="660400" cy="169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911600" y="372533"/>
            <a:ext cx="880534" cy="626534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23173" y="1440934"/>
            <a:ext cx="432082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proposal to </a:t>
            </a:r>
            <a:r>
              <a:rPr lang="en-US" dirty="0" err="1"/>
              <a:t>Wellcome</a:t>
            </a:r>
            <a:r>
              <a:rPr lang="en-US" dirty="0"/>
              <a:t> Trust (</a:t>
            </a:r>
          </a:p>
          <a:p>
            <a:r>
              <a:rPr lang="en-US" dirty="0"/>
              <a:t>Open Research in Health call) with</a:t>
            </a:r>
          </a:p>
          <a:p>
            <a:r>
              <a:rPr lang="en-US" dirty="0" err="1"/>
              <a:t>ContentMine</a:t>
            </a:r>
            <a:r>
              <a:rPr lang="en-US" dirty="0"/>
              <a:t>, Cochrane and UCL-EPPI (CCU)</a:t>
            </a:r>
          </a:p>
          <a:p>
            <a:endParaRPr lang="en-US" dirty="0"/>
          </a:p>
          <a:p>
            <a:r>
              <a:rPr lang="en-US" dirty="0"/>
              <a:t>CHS puts semantic search on the desktop</a:t>
            </a:r>
          </a:p>
          <a:p>
            <a:r>
              <a:rPr lang="en-US" dirty="0"/>
              <a:t> of the searcher. We index all the visible </a:t>
            </a:r>
          </a:p>
          <a:p>
            <a:r>
              <a:rPr lang="en-US" dirty="0"/>
              <a:t>Medical literature, normalize,  section  </a:t>
            </a:r>
          </a:p>
          <a:p>
            <a:r>
              <a:rPr lang="en-US" dirty="0"/>
              <a:t>and index against a bank of user-chosen </a:t>
            </a:r>
          </a:p>
          <a:p>
            <a:r>
              <a:rPr lang="en-US" dirty="0"/>
              <a:t>dictionaries.</a:t>
            </a:r>
          </a:p>
          <a:p>
            <a:endParaRPr lang="en-US" dirty="0"/>
          </a:p>
          <a:p>
            <a:r>
              <a:rPr lang="en-US" dirty="0"/>
              <a:t>CHS takes input from EPMC, </a:t>
            </a:r>
            <a:r>
              <a:rPr lang="en-US" dirty="0" err="1"/>
              <a:t>bioRxiv</a:t>
            </a:r>
            <a:r>
              <a:rPr lang="en-US" dirty="0"/>
              <a:t> and</a:t>
            </a:r>
          </a:p>
          <a:p>
            <a:r>
              <a:rPr lang="en-US" dirty="0"/>
              <a:t> emerging community sources such as </a:t>
            </a:r>
          </a:p>
          <a:p>
            <a:r>
              <a:rPr lang="en-US" dirty="0" err="1"/>
              <a:t>Crossref</a:t>
            </a:r>
            <a:r>
              <a:rPr lang="en-US" dirty="0"/>
              <a:t>, </a:t>
            </a:r>
            <a:r>
              <a:rPr lang="en-US" dirty="0" err="1"/>
              <a:t>unpaywall</a:t>
            </a:r>
            <a:r>
              <a:rPr lang="en-US" dirty="0"/>
              <a:t> and outputs to </a:t>
            </a:r>
            <a:r>
              <a:rPr lang="en-US" dirty="0" err="1"/>
              <a:t>Zenodo</a:t>
            </a:r>
            <a:r>
              <a:rPr lang="en-US" dirty="0"/>
              <a:t>,</a:t>
            </a:r>
          </a:p>
          <a:p>
            <a:r>
              <a:rPr lang="en-US" dirty="0"/>
              <a:t>Wikidata and CM-Science Source.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26421" y="5589601"/>
            <a:ext cx="2895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Citizen Dashboard</a:t>
            </a:r>
          </a:p>
        </p:txBody>
      </p:sp>
    </p:spTree>
    <p:extLst>
      <p:ext uri="{BB962C8B-B14F-4D97-AF65-F5344CB8AC3E}">
        <p14:creationId xmlns:p14="http://schemas.microsoft.com/office/powerpoint/2010/main" val="2955121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6F623-23C4-FE40-85B5-CC7063745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</a:t>
            </a:r>
            <a:r>
              <a:rPr lang="en-US" dirty="0" err="1"/>
              <a:t>openVirus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290D9-9F1A-8B43-A820-282277B31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Toolkit</a:t>
            </a:r>
          </a:p>
          <a:p>
            <a:r>
              <a:rPr lang="en-GB" dirty="0"/>
              <a:t>sources</a:t>
            </a:r>
          </a:p>
          <a:p>
            <a:r>
              <a:rPr lang="en-GB" dirty="0"/>
              <a:t>dictionaries</a:t>
            </a:r>
          </a:p>
          <a:p>
            <a:r>
              <a:rPr lang="en-GB" dirty="0"/>
              <a:t>tutorials</a:t>
            </a:r>
          </a:p>
          <a:p>
            <a:pPr marL="0" indent="0">
              <a:buNone/>
            </a:pPr>
            <a:r>
              <a:rPr lang="en-GB" dirty="0"/>
              <a:t>downloadable or even boxed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1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spber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92985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the world’s 5 million FAIR Open Scientific articles (* 0.1 MB = 0.5 TB), indexed by </a:t>
            </a:r>
            <a:r>
              <a:rPr lang="en-US" sz="2400" dirty="0" err="1"/>
              <a:t>ContentMine</a:t>
            </a:r>
            <a:r>
              <a:rPr lang="en-US" sz="2400" dirty="0"/>
              <a:t> . Disk 30 GBP Raspberry Pi3. 50 GBP</a:t>
            </a:r>
          </a:p>
          <a:p>
            <a:r>
              <a:rPr lang="en-US" sz="1600" dirty="0"/>
              <a:t>CC BY, </a:t>
            </a:r>
            <a:r>
              <a:rPr lang="en-US" sz="1600" dirty="0" err="1"/>
              <a:t>PeterMR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702631" y="4305323"/>
            <a:ext cx="5748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Disk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7125" y="3464053"/>
            <a:ext cx="136328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77505" y="2214337"/>
            <a:ext cx="7873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pic>
        <p:nvPicPr>
          <p:cNvPr id="2" name="Picture 1" descr="Screen Shot 2018-09-03 at 08.37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1625" cy="18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6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05"/>
            <a:ext cx="9144000" cy="57260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09" y="4968392"/>
            <a:ext cx="1889608" cy="1889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301" y="2238376"/>
            <a:ext cx="5032408" cy="377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03459" y="6243082"/>
            <a:ext cx="466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ContentMine</a:t>
            </a:r>
            <a:r>
              <a:rPr lang="en-US" sz="2400" dirty="0"/>
              <a:t> Workshops on Mining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20241" y="243959"/>
            <a:ext cx="3203296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Chris </a:t>
            </a:r>
            <a:r>
              <a:rPr lang="en-US" dirty="0" err="1"/>
              <a:t>Kittel</a:t>
            </a:r>
            <a:r>
              <a:rPr lang="en-US" dirty="0"/>
              <a:t>, CM, </a:t>
            </a:r>
            <a:r>
              <a:rPr lang="en-US" dirty="0" err="1"/>
              <a:t>atMozfest</a:t>
            </a:r>
            <a:r>
              <a:rPr lang="en-US" dirty="0"/>
              <a:t> 2015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78815" y="5904984"/>
            <a:ext cx="2208958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Stefan </a:t>
            </a:r>
            <a:r>
              <a:rPr lang="en-US" dirty="0" err="1"/>
              <a:t>Kasberger</a:t>
            </a:r>
            <a:r>
              <a:rPr lang="en-US" dirty="0"/>
              <a:t>, CM</a:t>
            </a:r>
          </a:p>
        </p:txBody>
      </p:sp>
    </p:spTree>
    <p:extLst>
      <p:ext uri="{BB962C8B-B14F-4D97-AF65-F5344CB8AC3E}">
        <p14:creationId xmlns:p14="http://schemas.microsoft.com/office/powerpoint/2010/main" val="344014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7F642-308A-0B4E-9950-8454221E6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66792"/>
            <a:ext cx="8229600" cy="1143000"/>
          </a:xfrm>
        </p:spPr>
        <p:txBody>
          <a:bodyPr/>
          <a:lstStyle/>
          <a:p>
            <a:r>
              <a:rPr lang="en-US" i="1" dirty="0" err="1"/>
              <a:t>Dehli</a:t>
            </a:r>
            <a:r>
              <a:rPr lang="en-US" i="1" dirty="0"/>
              <a:t>, 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2EE3A-22A3-B84B-A315-D442677F3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079224"/>
            <a:ext cx="7607300" cy="499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50A821-20F8-8445-B923-E377943E79E5}"/>
              </a:ext>
            </a:extLst>
          </p:cNvPr>
          <p:cNvSpPr txBox="1"/>
          <p:nvPr/>
        </p:nvSpPr>
        <p:spPr>
          <a:xfrm>
            <a:off x="1180090" y="238539"/>
            <a:ext cx="7195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Priya</a:t>
            </a:r>
            <a:r>
              <a:rPr lang="en-US" sz="2800" dirty="0"/>
              <a:t> and </a:t>
            </a:r>
            <a:r>
              <a:rPr lang="en-US" sz="2800" dirty="0" err="1"/>
              <a:t>Kareena</a:t>
            </a:r>
            <a:r>
              <a:rPr lang="en-US" sz="2800" dirty="0"/>
              <a:t> working as 3</a:t>
            </a:r>
            <a:r>
              <a:rPr lang="en-US" sz="2800" baseline="30000" dirty="0"/>
              <a:t>rd</a:t>
            </a:r>
            <a:r>
              <a:rPr lang="en-US" sz="2800" dirty="0"/>
              <a:t> year interns on</a:t>
            </a:r>
          </a:p>
        </p:txBody>
      </p:sp>
    </p:spTree>
    <p:extLst>
      <p:ext uri="{BB962C8B-B14F-4D97-AF65-F5344CB8AC3E}">
        <p14:creationId xmlns:p14="http://schemas.microsoft.com/office/powerpoint/2010/main" val="2112761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105" y="74112"/>
            <a:ext cx="8716211" cy="1143000"/>
          </a:xfrm>
        </p:spPr>
        <p:txBody>
          <a:bodyPr>
            <a:noAutofit/>
          </a:bodyPr>
          <a:lstStyle/>
          <a:p>
            <a:r>
              <a:rPr lang="en-US" sz="3600" b="1" dirty="0"/>
              <a:t>Julia </a:t>
            </a:r>
            <a:r>
              <a:rPr lang="en-US" sz="3600" b="1" dirty="0" err="1"/>
              <a:t>Reda</a:t>
            </a:r>
            <a:r>
              <a:rPr lang="en-US" sz="3600" dirty="0"/>
              <a:t>, Pirate MEP, running </a:t>
            </a:r>
            <a:r>
              <a:rPr lang="en-US" sz="3600" dirty="0" err="1"/>
              <a:t>ContentMine</a:t>
            </a:r>
            <a:r>
              <a:rPr lang="en-US" sz="3600" dirty="0"/>
              <a:t> software to liberate science 2016-04-16</a:t>
            </a:r>
          </a:p>
        </p:txBody>
      </p:sp>
      <p:pic>
        <p:nvPicPr>
          <p:cNvPr id="5" name="Picture 4" descr="Screen Shot 2016-04-28 at 23.23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2628"/>
            <a:ext cx="9144000" cy="54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18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629"/>
            <a:ext cx="8228160" cy="1144921"/>
          </a:xfrm>
          <a:ln/>
        </p:spPr>
        <p:txBody>
          <a:bodyPr tIns="35203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/>
              <a:t>Lars Willighagen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212608"/>
            <a:ext cx="8228160" cy="3977698"/>
          </a:xfrm>
          <a:ln/>
        </p:spPr>
        <p:txBody>
          <a:bodyPr tIns="12801"/>
          <a:lstStyle/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 sz="2400" dirty="0">
                <a:solidFill>
                  <a:srgbClr val="FF0000"/>
                </a:solidFill>
              </a:rPr>
              <a:t>15 </a:t>
            </a:r>
            <a:r>
              <a:rPr lang="de-AT" sz="2400" dirty="0" err="1">
                <a:solidFill>
                  <a:srgbClr val="FF0000"/>
                </a:solidFill>
              </a:rPr>
              <a:t>years</a:t>
            </a:r>
            <a:r>
              <a:rPr lang="de-AT" sz="2400" dirty="0">
                <a:solidFill>
                  <a:srgbClr val="FF0000"/>
                </a:solidFill>
              </a:rPr>
              <a:t> </a:t>
            </a:r>
            <a:r>
              <a:rPr lang="de-AT" sz="2400" dirty="0" err="1">
                <a:solidFill>
                  <a:srgbClr val="FF0000"/>
                </a:solidFill>
              </a:rPr>
              <a:t>old</a:t>
            </a:r>
            <a:r>
              <a:rPr lang="de-AT" sz="2400" dirty="0">
                <a:solidFill>
                  <a:srgbClr val="FF0000"/>
                </a:solidFill>
              </a:rPr>
              <a:t> NL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 sz="1500" dirty="0" err="1"/>
              <a:t>Wants</a:t>
            </a:r>
            <a:r>
              <a:rPr lang="de-AT" sz="1500" dirty="0"/>
              <a:t>: </a:t>
            </a:r>
            <a:r>
              <a:rPr lang="de-AT" sz="1500" dirty="0" err="1"/>
              <a:t>extract</a:t>
            </a:r>
            <a:r>
              <a:rPr lang="de-AT" sz="1500" dirty="0"/>
              <a:t> </a:t>
            </a:r>
            <a:r>
              <a:rPr lang="de-AT" sz="1500" dirty="0" err="1"/>
              <a:t>data</a:t>
            </a:r>
            <a:r>
              <a:rPr lang="de-AT" sz="1500" dirty="0"/>
              <a:t> </a:t>
            </a:r>
            <a:r>
              <a:rPr lang="de-AT" sz="1500" dirty="0" err="1"/>
              <a:t>about</a:t>
            </a:r>
            <a:r>
              <a:rPr lang="de-AT" sz="1500" dirty="0"/>
              <a:t> </a:t>
            </a:r>
            <a:r>
              <a:rPr lang="de-AT" sz="1500" b="1" dirty="0" err="1"/>
              <a:t>conifers</a:t>
            </a:r>
            <a:r>
              <a:rPr lang="de-AT" sz="1500" b="1" dirty="0"/>
              <a:t> (</a:t>
            </a:r>
            <a:r>
              <a:rPr lang="de-AT" sz="1500" b="1" dirty="0" err="1"/>
              <a:t>relations</a:t>
            </a:r>
            <a:r>
              <a:rPr lang="de-AT" sz="1500" b="1" dirty="0"/>
              <a:t> </a:t>
            </a:r>
            <a:r>
              <a:rPr lang="de-AT" sz="1500" b="1" dirty="0" err="1"/>
              <a:t>to</a:t>
            </a:r>
            <a:r>
              <a:rPr lang="de-AT" sz="1500" b="1" dirty="0"/>
              <a:t> </a:t>
            </a:r>
            <a:r>
              <a:rPr lang="de-AT" sz="1500" b="1" dirty="0" err="1"/>
              <a:t>chemicals</a:t>
            </a:r>
            <a:r>
              <a:rPr lang="de-AT" sz="1500" b="1" dirty="0"/>
              <a:t>, </a:t>
            </a:r>
            <a:r>
              <a:rPr lang="de-AT" sz="1500" b="1" dirty="0" err="1"/>
              <a:t>height</a:t>
            </a:r>
            <a:r>
              <a:rPr lang="de-AT" sz="1500" b="1" dirty="0"/>
              <a:t> </a:t>
            </a:r>
            <a:r>
              <a:rPr lang="de-AT" sz="1500" dirty="0"/>
              <a:t>etc.)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 sz="1500" dirty="0" err="1"/>
              <a:t>Outcome</a:t>
            </a:r>
            <a:r>
              <a:rPr lang="de-AT" sz="1500" dirty="0"/>
              <a:t>: </a:t>
            </a:r>
            <a:r>
              <a:rPr lang="de-AT" sz="1500" dirty="0" err="1"/>
              <a:t>database</a:t>
            </a:r>
            <a:r>
              <a:rPr lang="de-AT" sz="1500" dirty="0"/>
              <a:t> </a:t>
            </a:r>
            <a:r>
              <a:rPr lang="de-AT" sz="1500" dirty="0" err="1"/>
              <a:t>with</a:t>
            </a:r>
            <a:r>
              <a:rPr lang="de-AT" sz="1500" dirty="0"/>
              <a:t> </a:t>
            </a:r>
            <a:r>
              <a:rPr lang="de-AT" sz="1500" dirty="0" err="1"/>
              <a:t>webpage</a:t>
            </a:r>
            <a:r>
              <a:rPr lang="de-AT" sz="1500" dirty="0"/>
              <a:t> </a:t>
            </a:r>
            <a:r>
              <a:rPr lang="de-AT" sz="1500" dirty="0" err="1"/>
              <a:t>containing</a:t>
            </a:r>
            <a:r>
              <a:rPr lang="de-AT" sz="1500" dirty="0"/>
              <a:t> </a:t>
            </a:r>
            <a:r>
              <a:rPr lang="de-AT" sz="1500" dirty="0" err="1"/>
              <a:t>conifer</a:t>
            </a:r>
            <a:r>
              <a:rPr lang="de-AT" sz="1500" dirty="0"/>
              <a:t> </a:t>
            </a:r>
            <a:r>
              <a:rPr lang="de-AT" sz="1500" dirty="0" err="1"/>
              <a:t>properties</a:t>
            </a:r>
            <a:endParaRPr lang="de-AT" sz="1500" dirty="0"/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 sz="1500" dirty="0"/>
              <a:t>Table Facts </a:t>
            </a:r>
            <a:r>
              <a:rPr lang="de-AT" sz="1500" dirty="0" err="1"/>
              <a:t>Visualiser</a:t>
            </a:r>
            <a:r>
              <a:rPr lang="de-AT" sz="1500" dirty="0"/>
              <a:t> </a:t>
            </a:r>
            <a:r>
              <a:rPr lang="de-AT" sz="1500" dirty="0">
                <a:hlinkClick r:id="rId3"/>
              </a:rPr>
              <a:t>DEMO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 sz="1500" dirty="0"/>
              <a:t>Card </a:t>
            </a:r>
            <a:r>
              <a:rPr lang="de-AT" sz="1500" dirty="0">
                <a:hlinkClick r:id="rId4"/>
              </a:rPr>
              <a:t>DEMO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 sz="1500" dirty="0">
                <a:hlinkClick r:id="rId5"/>
              </a:rPr>
              <a:t>Word Cloud</a:t>
            </a:r>
          </a:p>
          <a:p>
            <a:pPr marL="391686" indent="-293764">
              <a:buSzPct val="45000"/>
              <a:buFont typeface="Wingdings" charset="0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de-AT" sz="1500" dirty="0"/>
              <a:t>„ I </a:t>
            </a:r>
            <a:r>
              <a:rPr lang="de-AT" sz="1500" dirty="0" err="1"/>
              <a:t>applied</a:t>
            </a:r>
            <a:r>
              <a:rPr lang="de-AT" sz="1500" dirty="0"/>
              <a:t> </a:t>
            </a:r>
            <a:r>
              <a:rPr lang="de-AT" sz="1500" dirty="0" err="1"/>
              <a:t>to</a:t>
            </a:r>
            <a:r>
              <a:rPr lang="de-AT" sz="1500" dirty="0"/>
              <a:t> </a:t>
            </a:r>
            <a:r>
              <a:rPr lang="de-AT" sz="1500" dirty="0" err="1"/>
              <a:t>this</a:t>
            </a:r>
            <a:r>
              <a:rPr lang="de-AT" sz="1500" dirty="0"/>
              <a:t> </a:t>
            </a:r>
            <a:r>
              <a:rPr lang="de-AT" sz="1500" dirty="0" err="1"/>
              <a:t>fellowship</a:t>
            </a:r>
            <a:r>
              <a:rPr lang="de-AT" sz="1500" dirty="0"/>
              <a:t> </a:t>
            </a:r>
            <a:r>
              <a:rPr lang="de-AT" sz="1500" dirty="0" err="1"/>
              <a:t>to</a:t>
            </a:r>
            <a:r>
              <a:rPr lang="de-AT" sz="1500" dirty="0"/>
              <a:t> </a:t>
            </a:r>
            <a:r>
              <a:rPr lang="de-AT" sz="1500" dirty="0" err="1"/>
              <a:t>learn</a:t>
            </a:r>
            <a:r>
              <a:rPr lang="de-AT" sz="1500" dirty="0"/>
              <a:t> </a:t>
            </a:r>
            <a:r>
              <a:rPr lang="de-AT" sz="1500" dirty="0" err="1"/>
              <a:t>new</a:t>
            </a:r>
            <a:r>
              <a:rPr lang="de-AT" sz="1500" dirty="0"/>
              <a:t> </a:t>
            </a:r>
            <a:r>
              <a:rPr lang="de-AT" sz="1500" dirty="0" err="1"/>
              <a:t>things</a:t>
            </a:r>
            <a:r>
              <a:rPr lang="de-AT" sz="1500" dirty="0"/>
              <a:t> </a:t>
            </a:r>
            <a:r>
              <a:rPr lang="de-AT" sz="1500" dirty="0" err="1"/>
              <a:t>and</a:t>
            </a:r>
            <a:r>
              <a:rPr lang="de-AT" sz="1500" dirty="0"/>
              <a:t> </a:t>
            </a:r>
            <a:r>
              <a:rPr lang="de-AT" sz="1500" dirty="0" err="1"/>
              <a:t>combine</a:t>
            </a:r>
            <a:r>
              <a:rPr lang="de-AT" sz="1500" dirty="0"/>
              <a:t> </a:t>
            </a:r>
            <a:r>
              <a:rPr lang="de-AT" sz="1500" dirty="0" err="1"/>
              <a:t>the</a:t>
            </a:r>
            <a:r>
              <a:rPr lang="de-AT" sz="1500" dirty="0"/>
              <a:t> </a:t>
            </a:r>
            <a:r>
              <a:rPr lang="de-AT" sz="1500" dirty="0" err="1"/>
              <a:t>ContentMine</a:t>
            </a:r>
            <a:r>
              <a:rPr lang="de-AT" sz="1500" dirty="0"/>
              <a:t> </a:t>
            </a:r>
            <a:r>
              <a:rPr lang="de-AT" sz="1500" dirty="0" err="1"/>
              <a:t>with</a:t>
            </a:r>
            <a:r>
              <a:rPr lang="de-AT" sz="1500" dirty="0"/>
              <a:t> </a:t>
            </a:r>
            <a:r>
              <a:rPr lang="de-AT" sz="1500" dirty="0" err="1"/>
              <a:t>two</a:t>
            </a:r>
            <a:r>
              <a:rPr lang="de-AT" sz="1500" dirty="0"/>
              <a:t> </a:t>
            </a:r>
            <a:r>
              <a:rPr lang="de-AT" sz="1500" dirty="0" err="1"/>
              <a:t>previous</a:t>
            </a:r>
            <a:r>
              <a:rPr lang="de-AT" sz="1500" dirty="0"/>
              <a:t> </a:t>
            </a:r>
            <a:r>
              <a:rPr lang="de-AT" sz="1500" dirty="0" err="1"/>
              <a:t>projects</a:t>
            </a:r>
            <a:r>
              <a:rPr lang="de-AT" sz="1500" dirty="0"/>
              <a:t> I </a:t>
            </a:r>
            <a:r>
              <a:rPr lang="de-AT" sz="1500" dirty="0" err="1"/>
              <a:t>never</a:t>
            </a:r>
            <a:r>
              <a:rPr lang="de-AT" sz="1500" dirty="0"/>
              <a:t> </a:t>
            </a:r>
            <a:r>
              <a:rPr lang="de-AT" sz="1500" dirty="0" err="1"/>
              <a:t>got</a:t>
            </a:r>
            <a:r>
              <a:rPr lang="de-AT" sz="1500" dirty="0"/>
              <a:t> </a:t>
            </a:r>
            <a:r>
              <a:rPr lang="de-AT" sz="1500" dirty="0" err="1"/>
              <a:t>to</a:t>
            </a:r>
            <a:r>
              <a:rPr lang="de-AT" sz="1500" dirty="0"/>
              <a:t> finish, </a:t>
            </a:r>
            <a:r>
              <a:rPr lang="de-AT" sz="1500" dirty="0" err="1"/>
              <a:t>and</a:t>
            </a:r>
            <a:r>
              <a:rPr lang="de-AT" sz="1500" dirty="0"/>
              <a:t> I </a:t>
            </a:r>
            <a:r>
              <a:rPr lang="de-AT" sz="1500" dirty="0" err="1"/>
              <a:t>got</a:t>
            </a:r>
            <a:r>
              <a:rPr lang="de-AT" sz="1500" dirty="0"/>
              <a:t> </a:t>
            </a:r>
            <a:r>
              <a:rPr lang="de-AT" sz="1500" dirty="0" err="1"/>
              <a:t>really</a:t>
            </a:r>
            <a:r>
              <a:rPr lang="de-AT" sz="1500" dirty="0"/>
              <a:t> </a:t>
            </a:r>
            <a:r>
              <a:rPr lang="de-AT" sz="1500" dirty="0" err="1"/>
              <a:t>excited</a:t>
            </a:r>
            <a:r>
              <a:rPr lang="de-AT" sz="1500" dirty="0"/>
              <a:t> </a:t>
            </a:r>
            <a:r>
              <a:rPr lang="de-AT" sz="1500" dirty="0" err="1"/>
              <a:t>by</a:t>
            </a:r>
            <a:r>
              <a:rPr lang="de-AT" sz="1500" dirty="0"/>
              <a:t> </a:t>
            </a:r>
            <a:r>
              <a:rPr lang="de-AT" sz="1500" dirty="0" err="1"/>
              <a:t>the</a:t>
            </a:r>
            <a:r>
              <a:rPr lang="de-AT" sz="1500" dirty="0"/>
              <a:t> </a:t>
            </a:r>
            <a:r>
              <a:rPr lang="de-AT" sz="1500" dirty="0" err="1"/>
              <a:t>idea</a:t>
            </a:r>
            <a:r>
              <a:rPr lang="de-AT" sz="1500" dirty="0"/>
              <a:t> </a:t>
            </a:r>
            <a:r>
              <a:rPr lang="de-AT" sz="1500" dirty="0" err="1"/>
              <a:t>and</a:t>
            </a:r>
            <a:r>
              <a:rPr lang="de-AT" sz="1500" dirty="0"/>
              <a:t> </a:t>
            </a:r>
            <a:r>
              <a:rPr lang="de-AT" sz="1500" dirty="0" err="1"/>
              <a:t>the</a:t>
            </a:r>
            <a:r>
              <a:rPr lang="de-AT" sz="1500" dirty="0"/>
              <a:t> </a:t>
            </a:r>
            <a:r>
              <a:rPr lang="de-AT" sz="1500" dirty="0" err="1"/>
              <a:t>ContentMine</a:t>
            </a:r>
            <a:r>
              <a:rPr lang="de-AT" sz="1500" dirty="0"/>
              <a:t> </a:t>
            </a:r>
            <a:r>
              <a:rPr lang="de-AT" sz="1500" dirty="0" err="1"/>
              <a:t>at</a:t>
            </a:r>
            <a:r>
              <a:rPr lang="de-AT" sz="1500" dirty="0"/>
              <a:t> large.“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200" y="2654199"/>
            <a:ext cx="4030560" cy="403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41" y="3982019"/>
            <a:ext cx="4194720" cy="2875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" name="Picture 2" descr="Screen Shot 2016-12-12 at 15.19.57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77" y="0"/>
            <a:ext cx="2240616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17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199" y="309400"/>
            <a:ext cx="72787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2"/>
              </a:rPr>
              <a:t>http://www</a:t>
            </a:r>
            <a:r>
              <a:rPr lang="en-US" sz="2400" b="1" dirty="0">
                <a:hlinkClick r:id="rId2"/>
              </a:rPr>
              <a:t>.budapestopenaccessinitiative.</a:t>
            </a:r>
            <a:r>
              <a:rPr lang="en-US" sz="2400" dirty="0">
                <a:hlinkClick r:id="rId2"/>
              </a:rPr>
              <a:t>org/read</a:t>
            </a:r>
            <a:r>
              <a:rPr lang="en-US" sz="24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64483" y="1156290"/>
            <a:ext cx="8300481" cy="569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… an </a:t>
            </a:r>
            <a:r>
              <a:rPr lang="en-US" sz="2800" b="1" dirty="0"/>
              <a:t>unprecedented public good</a:t>
            </a:r>
            <a:r>
              <a:rPr lang="en-US" sz="2800" dirty="0"/>
              <a:t>.  …</a:t>
            </a:r>
          </a:p>
          <a:p>
            <a:endParaRPr lang="en-US" sz="2800" dirty="0"/>
          </a:p>
          <a:p>
            <a:r>
              <a:rPr lang="en-US" sz="2800" dirty="0"/>
              <a:t>… </a:t>
            </a:r>
            <a:r>
              <a:rPr lang="en-US" sz="2800" b="1" dirty="0"/>
              <a:t>completely free and unrestricted access </a:t>
            </a:r>
            <a:r>
              <a:rPr lang="en-US" sz="2800" dirty="0"/>
              <a:t>to [peer-reviewed literature] by </a:t>
            </a:r>
            <a:r>
              <a:rPr lang="en-US" sz="2800" b="1" dirty="0"/>
              <a:t>all scientists, scholars, teachers, students, and other curious minds</a:t>
            </a:r>
            <a:r>
              <a:rPr lang="en-US" sz="2800" dirty="0"/>
              <a:t>. …</a:t>
            </a:r>
          </a:p>
          <a:p>
            <a:endParaRPr lang="en-US" sz="2800" dirty="0"/>
          </a:p>
          <a:p>
            <a:r>
              <a:rPr lang="en-US" sz="2800" dirty="0"/>
              <a:t>…Removing access barriers to this literature will accelerate research, enrich education, share the </a:t>
            </a:r>
            <a:r>
              <a:rPr lang="en-US" sz="2800" b="1" dirty="0"/>
              <a:t>learning of the rich with the poor and the poor with the rich</a:t>
            </a:r>
            <a:r>
              <a:rPr lang="en-US" sz="2800" dirty="0"/>
              <a:t>, make this literature as useful as it can be, and </a:t>
            </a:r>
            <a:r>
              <a:rPr lang="en-US" sz="2800" b="1" dirty="0"/>
              <a:t>lay the foundation for uniting humanity in a common intellectual conversation and quest for knowledge</a:t>
            </a:r>
            <a:r>
              <a:rPr lang="en-US" sz="2800" dirty="0"/>
              <a:t>.</a:t>
            </a:r>
          </a:p>
          <a:p>
            <a:r>
              <a:rPr lang="en-US" sz="2800" i="1" dirty="0"/>
              <a:t>(Budapest Open Access Initiative, 2003)</a:t>
            </a:r>
          </a:p>
        </p:txBody>
      </p:sp>
    </p:spTree>
    <p:extLst>
      <p:ext uri="{BB962C8B-B14F-4D97-AF65-F5344CB8AC3E}">
        <p14:creationId xmlns:p14="http://schemas.microsoft.com/office/powerpoint/2010/main" val="178282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27470" y="4512119"/>
            <a:ext cx="2666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(2x digital music industry!)</a:t>
            </a:r>
          </a:p>
        </p:txBody>
      </p:sp>
      <p:pic>
        <p:nvPicPr>
          <p:cNvPr id="5" name="Picture 4" descr="Screen Shot 2016-05-19 at 09.50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5"/>
            <a:ext cx="9144000" cy="3631605"/>
          </a:xfrm>
          <a:prstGeom prst="rect">
            <a:avLst/>
          </a:prstGeom>
        </p:spPr>
      </p:pic>
      <p:pic>
        <p:nvPicPr>
          <p:cNvPr id="6" name="Picture 5" descr="Screen Shot 2016-05-19 at 09.52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35" y="3244334"/>
            <a:ext cx="1989418" cy="2904902"/>
          </a:xfrm>
          <a:prstGeom prst="rect">
            <a:avLst/>
          </a:prstGeom>
        </p:spPr>
      </p:pic>
      <p:pic>
        <p:nvPicPr>
          <p:cNvPr id="7" name="Picture 6" descr="Screen Shot 2016-05-19 at 09.53.5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53" y="3334627"/>
            <a:ext cx="1867647" cy="2724317"/>
          </a:xfrm>
          <a:prstGeom prst="rect">
            <a:avLst/>
          </a:prstGeom>
        </p:spPr>
      </p:pic>
      <p:pic>
        <p:nvPicPr>
          <p:cNvPr id="10" name="Picture 9" descr="Screen Shot 2016-05-19 at 09.56.0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43" y="3335671"/>
            <a:ext cx="1761115" cy="27222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9919" y="6149236"/>
            <a:ext cx="8130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ContentMine</a:t>
            </a:r>
            <a:r>
              <a:rPr lang="en-US" sz="2400" dirty="0"/>
              <a:t> is </a:t>
            </a:r>
            <a:r>
              <a:rPr lang="en-US" sz="2400" dirty="0" err="1"/>
              <a:t>OpenLocked</a:t>
            </a:r>
            <a:r>
              <a:rPr lang="en-US" sz="2400" dirty="0"/>
              <a:t> Non-Profit </a:t>
            </a:r>
            <a:r>
              <a:rPr lang="en-US" sz="2400" dirty="0">
                <a:hlinkClick r:id="rId6"/>
              </a:rPr>
              <a:t>http://contentmine.org</a:t>
            </a:r>
            <a:r>
              <a:rPr lang="en-US" sz="24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6527" y="2822138"/>
            <a:ext cx="6844943" cy="584776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FF0000"/>
                </a:solidFill>
              </a:rPr>
              <a:t>The Right to Read is the Right to Mine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6D9422-4999-8E48-8F49-B654F6EF094C}"/>
              </a:ext>
            </a:extLst>
          </p:cNvPr>
          <p:cNvSpPr txBox="1"/>
          <p:nvPr/>
        </p:nvSpPr>
        <p:spPr>
          <a:xfrm>
            <a:off x="1750424" y="3497206"/>
            <a:ext cx="499001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/>
              <a:t>Remko</a:t>
            </a:r>
            <a:r>
              <a:rPr lang="en-GB" sz="2000" dirty="0"/>
              <a:t> </a:t>
            </a:r>
            <a:r>
              <a:rPr lang="en-GB" sz="2000" dirty="0" err="1"/>
              <a:t>Popma</a:t>
            </a:r>
            <a:r>
              <a:rPr lang="en-GB" sz="2000" dirty="0"/>
              <a:t>,</a:t>
            </a:r>
          </a:p>
          <a:p>
            <a:pPr algn="ctr"/>
            <a:r>
              <a:rPr lang="en-GB" sz="2000" dirty="0" err="1"/>
              <a:t>Lezan</a:t>
            </a:r>
            <a:r>
              <a:rPr lang="en-GB" sz="2000" dirty="0"/>
              <a:t> </a:t>
            </a:r>
            <a:r>
              <a:rPr lang="en-GB" sz="2000" dirty="0" err="1"/>
              <a:t>Hawizy</a:t>
            </a:r>
            <a:r>
              <a:rPr lang="en-GB" sz="2000" dirty="0"/>
              <a:t>, Tim Voronov,</a:t>
            </a:r>
          </a:p>
          <a:p>
            <a:pPr algn="ctr"/>
            <a:r>
              <a:rPr lang="en-GB" sz="2000" dirty="0"/>
              <a:t>Andy Jackson,</a:t>
            </a:r>
          </a:p>
          <a:p>
            <a:pPr algn="ctr"/>
            <a:r>
              <a:rPr lang="en-GB" sz="2000" dirty="0"/>
              <a:t>Clyde Davies,</a:t>
            </a:r>
          </a:p>
          <a:p>
            <a:pPr algn="ctr"/>
            <a:r>
              <a:rPr lang="en-GB" sz="2000" dirty="0"/>
              <a:t>Thomas </a:t>
            </a:r>
            <a:r>
              <a:rPr lang="en-GB" sz="2000" dirty="0" err="1"/>
              <a:t>Shafee</a:t>
            </a:r>
            <a:r>
              <a:rPr lang="en-GB" sz="2000" dirty="0"/>
              <a:t>,</a:t>
            </a:r>
          </a:p>
          <a:p>
            <a:pPr algn="ctr"/>
            <a:r>
              <a:rPr lang="en-GB" sz="2000" dirty="0" err="1"/>
              <a:t>Priya</a:t>
            </a:r>
            <a:r>
              <a:rPr lang="en-GB" sz="2000" dirty="0"/>
              <a:t> JK , </a:t>
            </a:r>
            <a:r>
              <a:rPr lang="en-GB" sz="2000" dirty="0" err="1"/>
              <a:t>Kareena</a:t>
            </a:r>
            <a:r>
              <a:rPr lang="en-GB" sz="2000" dirty="0"/>
              <a:t> Singh,</a:t>
            </a:r>
          </a:p>
          <a:p>
            <a:pPr algn="ctr"/>
            <a:r>
              <a:rPr lang="en-GB" sz="2000" dirty="0"/>
              <a:t>Simon Worthington,</a:t>
            </a:r>
          </a:p>
        </p:txBody>
      </p:sp>
    </p:spTree>
    <p:extLst>
      <p:ext uri="{BB962C8B-B14F-4D97-AF65-F5344CB8AC3E}">
        <p14:creationId xmlns:p14="http://schemas.microsoft.com/office/powerpoint/2010/main" val="2087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181120_24403556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901600" y="812800"/>
            <a:ext cx="1568450" cy="723900"/>
            <a:chOff x="7353300" y="1587500"/>
            <a:chExt cx="1790700" cy="889000"/>
          </a:xfrm>
        </p:grpSpPr>
        <p:sp>
          <p:nvSpPr>
            <p:cNvPr id="9" name="Oval Callout 8"/>
            <p:cNvSpPr/>
            <p:nvPr/>
          </p:nvSpPr>
          <p:spPr>
            <a:xfrm>
              <a:off x="7353300" y="1587500"/>
              <a:ext cx="1790700" cy="889000"/>
            </a:xfrm>
            <a:prstGeom prst="wedgeEllipseCallout">
              <a:avLst>
                <a:gd name="adj1" fmla="val -15915"/>
                <a:gd name="adj2" fmla="val 143967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81900" y="1820180"/>
              <a:ext cx="1271807" cy="45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TESTERS!!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38438" y="1247503"/>
            <a:ext cx="1568450" cy="723900"/>
            <a:chOff x="7157028" y="1435100"/>
            <a:chExt cx="1790700" cy="889000"/>
          </a:xfrm>
        </p:grpSpPr>
        <p:sp>
          <p:nvSpPr>
            <p:cNvPr id="12" name="Oval Callout 11"/>
            <p:cNvSpPr/>
            <p:nvPr/>
          </p:nvSpPr>
          <p:spPr>
            <a:xfrm>
              <a:off x="7157028" y="1435100"/>
              <a:ext cx="1790700" cy="889000"/>
            </a:xfrm>
            <a:prstGeom prst="wedgeEllipseCallout">
              <a:avLst>
                <a:gd name="adj1" fmla="val -41016"/>
                <a:gd name="adj2" fmla="val 121160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33281" y="1662261"/>
              <a:ext cx="1299772" cy="45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GRAPHICS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68776" y="3505200"/>
            <a:ext cx="1733918" cy="889000"/>
            <a:chOff x="7353300" y="1587500"/>
            <a:chExt cx="1894518" cy="889000"/>
          </a:xfrm>
        </p:grpSpPr>
        <p:sp>
          <p:nvSpPr>
            <p:cNvPr id="5" name="Oval Callout 4"/>
            <p:cNvSpPr/>
            <p:nvPr/>
          </p:nvSpPr>
          <p:spPr>
            <a:xfrm>
              <a:off x="7353300" y="1587500"/>
              <a:ext cx="1790700" cy="889000"/>
            </a:xfrm>
            <a:prstGeom prst="wedgeEllipseCallout">
              <a:avLst>
                <a:gd name="adj1" fmla="val 41029"/>
                <a:gd name="adj2" fmla="val 100032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18924" y="1870642"/>
              <a:ext cx="1828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DOCUMENTING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9250" y="811768"/>
            <a:ext cx="1568450" cy="723900"/>
            <a:chOff x="7353300" y="1587500"/>
            <a:chExt cx="1790700" cy="889000"/>
          </a:xfrm>
        </p:grpSpPr>
        <p:sp>
          <p:nvSpPr>
            <p:cNvPr id="15" name="Oval Callout 14"/>
            <p:cNvSpPr/>
            <p:nvPr/>
          </p:nvSpPr>
          <p:spPr>
            <a:xfrm>
              <a:off x="7353300" y="1587500"/>
              <a:ext cx="1790700" cy="889000"/>
            </a:xfrm>
            <a:prstGeom prst="wedgeEllipseCallout">
              <a:avLst>
                <a:gd name="adj1" fmla="val 71535"/>
                <a:gd name="adj2" fmla="val 124669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81900" y="1879600"/>
              <a:ext cx="1139817" cy="45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QUERIES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88" y="1913221"/>
            <a:ext cx="1568450" cy="723900"/>
            <a:chOff x="7353300" y="1587500"/>
            <a:chExt cx="1790700" cy="889000"/>
          </a:xfrm>
        </p:grpSpPr>
        <p:sp>
          <p:nvSpPr>
            <p:cNvPr id="18" name="Oval Callout 17"/>
            <p:cNvSpPr/>
            <p:nvPr/>
          </p:nvSpPr>
          <p:spPr>
            <a:xfrm>
              <a:off x="7353300" y="1587500"/>
              <a:ext cx="1790700" cy="889000"/>
            </a:xfrm>
            <a:prstGeom prst="wedgeEllipseCallout">
              <a:avLst>
                <a:gd name="adj1" fmla="val 26190"/>
                <a:gd name="adj2" fmla="val 117651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81900" y="1879600"/>
              <a:ext cx="1290842" cy="45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SCRAPERS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57500" y="1551271"/>
            <a:ext cx="1568450" cy="723900"/>
            <a:chOff x="7353300" y="1587500"/>
            <a:chExt cx="1790700" cy="889000"/>
          </a:xfrm>
        </p:grpSpPr>
        <p:sp>
          <p:nvSpPr>
            <p:cNvPr id="21" name="Oval Callout 20"/>
            <p:cNvSpPr/>
            <p:nvPr/>
          </p:nvSpPr>
          <p:spPr>
            <a:xfrm>
              <a:off x="7353300" y="1587500"/>
              <a:ext cx="1790700" cy="889000"/>
            </a:xfrm>
            <a:prstGeom prst="wedgeEllipseCallout">
              <a:avLst>
                <a:gd name="adj1" fmla="val -61259"/>
                <a:gd name="adj2" fmla="val 84318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81900" y="1879600"/>
              <a:ext cx="1399479" cy="45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SOFTWARE</a:t>
              </a:r>
              <a:endParaRPr 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35611" y="77646"/>
            <a:ext cx="6895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Contentmine.org</a:t>
            </a:r>
            <a:r>
              <a:rPr lang="en-US" sz="3200" dirty="0"/>
              <a:t>.      Join us!  We need…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4216" y="6078260"/>
            <a:ext cx="6577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petermr</a:t>
            </a:r>
            <a:r>
              <a:rPr lang="en-US" sz="3200" dirty="0"/>
              <a:t>/</a:t>
            </a:r>
            <a:r>
              <a:rPr lang="en-US" sz="3200" dirty="0" err="1"/>
              <a:t>openVirus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002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25956-F0BE-554F-AEEC-FC1994AF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world’s existential problems need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1B22F-2158-4448-BB0D-741D69EAD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 2019* we set up </a:t>
            </a:r>
          </a:p>
          <a:p>
            <a:pPr marL="0" indent="0" algn="ctr">
              <a:buNone/>
            </a:pPr>
            <a:r>
              <a:rPr lang="en-US" b="1" dirty="0"/>
              <a:t>“Open Climate Knowledge” (OCK)</a:t>
            </a:r>
          </a:p>
          <a:p>
            <a:pPr marL="0" indent="0">
              <a:buNone/>
            </a:pPr>
            <a:r>
              <a:rPr lang="en-US" dirty="0"/>
              <a:t> to build tools to mine the scientific articles about </a:t>
            </a:r>
            <a:r>
              <a:rPr lang="en-US" b="1" i="1" dirty="0"/>
              <a:t>climate change.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dirty="0"/>
              <a:t>Why?</a:t>
            </a:r>
            <a:br>
              <a:rPr lang="en-US" dirty="0"/>
            </a:br>
            <a:r>
              <a:rPr lang="en-US" dirty="0"/>
              <a:t>   50-90% of all published science is behind PAYWALLS. And the rest is very hard to find…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6CA2D-2790-CA4F-80A7-5D428A27EEEB}"/>
              </a:ext>
            </a:extLst>
          </p:cNvPr>
          <p:cNvSpPr txBox="1"/>
          <p:nvPr/>
        </p:nvSpPr>
        <p:spPr>
          <a:xfrm>
            <a:off x="762000" y="6308727"/>
            <a:ext cx="303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*Simon Worthington and PMR</a:t>
            </a:r>
          </a:p>
        </p:txBody>
      </p:sp>
    </p:spTree>
    <p:extLst>
      <p:ext uri="{BB962C8B-B14F-4D97-AF65-F5344CB8AC3E}">
        <p14:creationId xmlns:p14="http://schemas.microsoft.com/office/powerpoint/2010/main" val="159467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181119_22165387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25600" y="189468"/>
            <a:ext cx="5928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/>
              <a:t>…</a:t>
            </a:r>
            <a:r>
              <a:rPr lang="en-GB" sz="2800" dirty="0"/>
              <a:t>and closed access means people die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-123831" y="6082268"/>
            <a:ext cx="9544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/>
              <a:t>…</a:t>
            </a:r>
            <a:r>
              <a:rPr lang="en-GB" sz="2800" dirty="0"/>
              <a:t>The software will demonstrate how we can search in future 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7" name="Oval Callout 6"/>
          <p:cNvSpPr/>
          <p:nvPr/>
        </p:nvSpPr>
        <p:spPr>
          <a:xfrm>
            <a:off x="215900" y="4241800"/>
            <a:ext cx="4965700" cy="1727200"/>
          </a:xfrm>
          <a:prstGeom prst="wedgeEllipseCallout">
            <a:avLst>
              <a:gd name="adj1" fmla="val -5226"/>
              <a:gd name="adj2" fmla="val -183031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1" y="4483100"/>
            <a:ext cx="3657600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I’m from Congo where </a:t>
            </a:r>
            <a:r>
              <a:rPr lang="en-US" b="1" dirty="0"/>
              <a:t>Ebola</a:t>
            </a:r>
            <a:r>
              <a:rPr lang="en-US" dirty="0"/>
              <a:t> comes from. The </a:t>
            </a:r>
            <a:r>
              <a:rPr lang="en-US" b="1" dirty="0"/>
              <a:t>Liberia</a:t>
            </a:r>
            <a:r>
              <a:rPr lang="en-US" dirty="0"/>
              <a:t> outbreak</a:t>
            </a:r>
          </a:p>
          <a:p>
            <a:r>
              <a:rPr lang="en-US" b="1" dirty="0"/>
              <a:t>Was predicted 30 years</a:t>
            </a:r>
            <a:r>
              <a:rPr lang="en-US" dirty="0"/>
              <a:t> </a:t>
            </a:r>
            <a:r>
              <a:rPr lang="en-US" b="1" dirty="0"/>
              <a:t>ago</a:t>
            </a:r>
            <a:endParaRPr lang="en-US" dirty="0"/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8688551A-042D-DD42-AF6D-0965E8C83467}"/>
              </a:ext>
            </a:extLst>
          </p:cNvPr>
          <p:cNvSpPr/>
          <p:nvPr/>
        </p:nvSpPr>
        <p:spPr>
          <a:xfrm rot="21370095">
            <a:off x="5335697" y="3581612"/>
            <a:ext cx="3278961" cy="923267"/>
          </a:xfrm>
          <a:prstGeom prst="wedgeEllipseCallout">
            <a:avLst>
              <a:gd name="adj1" fmla="val -51631"/>
              <a:gd name="adj2" fmla="val -120076"/>
            </a:avLst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And </a:t>
            </a:r>
            <a:r>
              <a:rPr lang="en-GB" sz="2800" b="1" dirty="0">
                <a:solidFill>
                  <a:schemeClr val="tx1"/>
                </a:solidFill>
              </a:rPr>
              <a:t>11,310 people died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6435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6" y="0"/>
            <a:ext cx="9144000" cy="6693578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46" y="5234515"/>
            <a:ext cx="8820032" cy="1185643"/>
          </a:xfrm>
          <a:prstGeom prst="rect">
            <a:avLst/>
          </a:prstGeom>
          <a:ln w="57150" cmpd="sng">
            <a:solidFill>
              <a:srgbClr val="FF0000"/>
            </a:solidFill>
          </a:ln>
        </p:spPr>
      </p:pic>
      <p:sp>
        <p:nvSpPr>
          <p:cNvPr id="2" name="Oval 1"/>
          <p:cNvSpPr/>
          <p:nvPr/>
        </p:nvSpPr>
        <p:spPr>
          <a:xfrm>
            <a:off x="4429125" y="5064125"/>
            <a:ext cx="873125" cy="539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9150" y="5461000"/>
            <a:ext cx="1069975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50050" y="5730875"/>
            <a:ext cx="1069975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24076" y="6007408"/>
            <a:ext cx="876300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89175" y="1095375"/>
            <a:ext cx="5029200" cy="412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03750" y="1619249"/>
            <a:ext cx="698500" cy="301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603750" y="4651375"/>
            <a:ext cx="1069975" cy="4127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9D3D9-8135-5445-9471-5D5FC08DEEFC}"/>
              </a:ext>
            </a:extLst>
          </p:cNvPr>
          <p:cNvSpPr txBox="1"/>
          <p:nvPr/>
        </p:nvSpPr>
        <p:spPr>
          <a:xfrm rot="21219013">
            <a:off x="582214" y="3373036"/>
            <a:ext cx="4836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STILL PAYWALLED!</a:t>
            </a:r>
          </a:p>
        </p:txBody>
      </p:sp>
    </p:spTree>
    <p:extLst>
      <p:ext uri="{BB962C8B-B14F-4D97-AF65-F5344CB8AC3E}">
        <p14:creationId xmlns:p14="http://schemas.microsoft.com/office/powerpoint/2010/main" val="347672678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2F40-CCA7-4548-940D-70EBDCE1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OCK -&gt; </a:t>
            </a:r>
            <a:r>
              <a:rPr lang="en-US" dirty="0" err="1"/>
              <a:t>openVirus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BA9C6-1E3F-824C-98BD-F9BF2B93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repurpose OCK tools for COVID: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create a volunteer </a:t>
            </a:r>
            <a:r>
              <a:rPr lang="en-US" dirty="0" err="1"/>
              <a:t>openVirus</a:t>
            </a:r>
            <a:r>
              <a:rPr lang="en-US" dirty="0"/>
              <a:t> community</a:t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77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181120_24403556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1435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901600" y="812800"/>
            <a:ext cx="1568450" cy="723900"/>
            <a:chOff x="7353300" y="1587500"/>
            <a:chExt cx="1790700" cy="889000"/>
          </a:xfrm>
        </p:grpSpPr>
        <p:sp>
          <p:nvSpPr>
            <p:cNvPr id="9" name="Oval Callout 8"/>
            <p:cNvSpPr/>
            <p:nvPr/>
          </p:nvSpPr>
          <p:spPr>
            <a:xfrm>
              <a:off x="7353300" y="1587500"/>
              <a:ext cx="1790700" cy="889000"/>
            </a:xfrm>
            <a:prstGeom prst="wedgeEllipseCallout">
              <a:avLst>
                <a:gd name="adj1" fmla="val -15915"/>
                <a:gd name="adj2" fmla="val 143967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581900" y="1820180"/>
              <a:ext cx="1555692" cy="45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PREPRINTS!!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438438" y="1247503"/>
            <a:ext cx="1568450" cy="723900"/>
            <a:chOff x="7157028" y="1435100"/>
            <a:chExt cx="1790700" cy="889000"/>
          </a:xfrm>
        </p:grpSpPr>
        <p:sp>
          <p:nvSpPr>
            <p:cNvPr id="12" name="Oval Callout 11"/>
            <p:cNvSpPr/>
            <p:nvPr/>
          </p:nvSpPr>
          <p:spPr>
            <a:xfrm>
              <a:off x="7157028" y="1435100"/>
              <a:ext cx="1790700" cy="889000"/>
            </a:xfrm>
            <a:prstGeom prst="wedgeEllipseCallout">
              <a:avLst>
                <a:gd name="adj1" fmla="val -41016"/>
                <a:gd name="adj2" fmla="val 121160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81900" y="1667974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Crossref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-68778" y="3505200"/>
            <a:ext cx="1638900" cy="889000"/>
            <a:chOff x="7353300" y="1587500"/>
            <a:chExt cx="1790700" cy="889000"/>
          </a:xfrm>
        </p:grpSpPr>
        <p:sp>
          <p:nvSpPr>
            <p:cNvPr id="5" name="Oval Callout 4"/>
            <p:cNvSpPr/>
            <p:nvPr/>
          </p:nvSpPr>
          <p:spPr>
            <a:xfrm>
              <a:off x="7353300" y="1587500"/>
              <a:ext cx="1790700" cy="889000"/>
            </a:xfrm>
            <a:prstGeom prst="wedgeEllipseCallout">
              <a:avLst>
                <a:gd name="adj1" fmla="val 41029"/>
                <a:gd name="adj2" fmla="val 100032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81900" y="1879600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EuropePMC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9250" y="811768"/>
            <a:ext cx="1568450" cy="723900"/>
            <a:chOff x="7353300" y="1587500"/>
            <a:chExt cx="1790700" cy="889000"/>
          </a:xfrm>
        </p:grpSpPr>
        <p:sp>
          <p:nvSpPr>
            <p:cNvPr id="15" name="Oval Callout 14"/>
            <p:cNvSpPr/>
            <p:nvPr/>
          </p:nvSpPr>
          <p:spPr>
            <a:xfrm>
              <a:off x="7353300" y="1587500"/>
              <a:ext cx="1790700" cy="889000"/>
            </a:xfrm>
            <a:prstGeom prst="wedgeEllipseCallout">
              <a:avLst>
                <a:gd name="adj1" fmla="val 71535"/>
                <a:gd name="adj2" fmla="val 124669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81900" y="1879600"/>
              <a:ext cx="1165270" cy="45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Wikidata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988" y="1913221"/>
            <a:ext cx="1568450" cy="723900"/>
            <a:chOff x="7353300" y="1587500"/>
            <a:chExt cx="1790700" cy="889000"/>
          </a:xfrm>
        </p:grpSpPr>
        <p:sp>
          <p:nvSpPr>
            <p:cNvPr id="18" name="Oval Callout 17"/>
            <p:cNvSpPr/>
            <p:nvPr/>
          </p:nvSpPr>
          <p:spPr>
            <a:xfrm>
              <a:off x="7353300" y="1587500"/>
              <a:ext cx="1790700" cy="889000"/>
            </a:xfrm>
            <a:prstGeom prst="wedgeEllipseCallout">
              <a:avLst>
                <a:gd name="adj1" fmla="val 26190"/>
                <a:gd name="adj2" fmla="val 117651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81900" y="1879600"/>
              <a:ext cx="1283529" cy="45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getpapers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57500" y="1551271"/>
            <a:ext cx="1568450" cy="723900"/>
            <a:chOff x="7353300" y="1587500"/>
            <a:chExt cx="1790700" cy="889000"/>
          </a:xfrm>
        </p:grpSpPr>
        <p:sp>
          <p:nvSpPr>
            <p:cNvPr id="21" name="Oval Callout 20"/>
            <p:cNvSpPr/>
            <p:nvPr/>
          </p:nvSpPr>
          <p:spPr>
            <a:xfrm>
              <a:off x="7353300" y="1587500"/>
              <a:ext cx="1790700" cy="889000"/>
            </a:xfrm>
            <a:prstGeom prst="wedgeEllipseCallout">
              <a:avLst>
                <a:gd name="adj1" fmla="val -61259"/>
                <a:gd name="adj2" fmla="val 84318"/>
              </a:avLst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81900" y="1879600"/>
              <a:ext cx="655045" cy="45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AMI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31969" y="78820"/>
            <a:ext cx="41150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 can change all that!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4216" y="6078260"/>
            <a:ext cx="80153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We can do everything ourselves! Look </a:t>
            </a:r>
            <a:r>
              <a:rPr lang="mr-IN" sz="3200" dirty="0"/>
              <a:t>…</a:t>
            </a:r>
            <a:r>
              <a:rPr lang="en-GB" sz="3200" dirty="0"/>
              <a:t> demo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19018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0204-D34A-134D-B402-1884F7D4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1CA9E-F3D6-0B4D-A65E-ACE5A9348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build </a:t>
            </a:r>
            <a:r>
              <a:rPr lang="en-GB" b="1" i="1" dirty="0"/>
              <a:t>scrapers</a:t>
            </a:r>
            <a:r>
              <a:rPr lang="en-GB" dirty="0"/>
              <a:t> or API query tools for Openly readable sources.</a:t>
            </a:r>
          </a:p>
          <a:p>
            <a:r>
              <a:rPr lang="en-GB" b="1" i="1" dirty="0"/>
              <a:t>query</a:t>
            </a:r>
            <a:r>
              <a:rPr lang="en-GB" dirty="0"/>
              <a:t> or scrape user questions</a:t>
            </a:r>
          </a:p>
          <a:p>
            <a:r>
              <a:rPr lang="en-GB" b="1" i="1" dirty="0"/>
              <a:t>download</a:t>
            </a:r>
            <a:r>
              <a:rPr lang="en-GB" dirty="0"/>
              <a:t> raw content (PDF, HTML, images) - 10 - 10,000 articles</a:t>
            </a:r>
          </a:p>
          <a:p>
            <a:r>
              <a:rPr lang="en-GB" b="1" i="1" dirty="0"/>
              <a:t>clean</a:t>
            </a:r>
            <a:r>
              <a:rPr lang="en-GB" dirty="0"/>
              <a:t> and </a:t>
            </a:r>
            <a:r>
              <a:rPr lang="en-GB" dirty="0" err="1"/>
              <a:t>semantify</a:t>
            </a:r>
            <a:endParaRPr lang="en-GB" dirty="0"/>
          </a:p>
          <a:p>
            <a:r>
              <a:rPr lang="en-GB" dirty="0"/>
              <a:t>annotate with </a:t>
            </a:r>
            <a:r>
              <a:rPr lang="en-GB" b="1" i="1" dirty="0"/>
              <a:t>dictionaries</a:t>
            </a:r>
            <a:endParaRPr lang="en-GB" b="1" dirty="0"/>
          </a:p>
          <a:p>
            <a:r>
              <a:rPr lang="en-GB" b="1" i="1" dirty="0"/>
              <a:t>expose , </a:t>
            </a:r>
            <a:r>
              <a:rPr lang="en-GB" b="1" i="1" dirty="0" err="1"/>
              <a:t>analyze</a:t>
            </a:r>
            <a:r>
              <a:rPr lang="en-GB" b="1" i="1" dirty="0"/>
              <a:t>, display</a:t>
            </a:r>
            <a:r>
              <a:rPr lang="en-GB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04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3047"/>
            <a:ext cx="8446168" cy="56831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*** </a:t>
            </a:r>
            <a:r>
              <a:rPr lang="en-GB" b="1" dirty="0" err="1"/>
              <a:t>getpapers</a:t>
            </a:r>
            <a:r>
              <a:rPr lang="en-GB" dirty="0"/>
              <a:t> runs FAST! Downloads 50 papers / sec =&gt; 3000 / min =&gt; 200,000 /hour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*** </a:t>
            </a:r>
            <a:r>
              <a:rPr lang="en-GB" b="1" dirty="0"/>
              <a:t>AMI-search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Dictionaries based on Wikidata (50 million items!) …or build your own.</a:t>
            </a:r>
          </a:p>
          <a:p>
            <a:pPr marL="0" indent="0">
              <a:buNone/>
            </a:pPr>
            <a:r>
              <a:rPr lang="en-GB" b="1" dirty="0"/>
              <a:t>…country, </a:t>
            </a:r>
            <a:r>
              <a:rPr lang="en-GB" b="1" dirty="0" err="1"/>
              <a:t>brainparts</a:t>
            </a:r>
            <a:r>
              <a:rPr lang="en-GB" b="1" dirty="0"/>
              <a:t>, funders, disease, drugs, law, politics </a:t>
            </a:r>
            <a:r>
              <a:rPr lang="mr-IN" dirty="0"/>
              <a:t>…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looking for feedback, volunteers,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23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3686</TotalTime>
  <Words>825</Words>
  <Application>Microsoft Macintosh PowerPoint</Application>
  <PresentationFormat>On-screen Show (4:3)</PresentationFormat>
  <Paragraphs>132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Mangal</vt:lpstr>
      <vt:lpstr>Wingdings</vt:lpstr>
      <vt:lpstr>Office Theme</vt:lpstr>
      <vt:lpstr>PowerPoint Presentation</vt:lpstr>
      <vt:lpstr>PowerPoint Presentation</vt:lpstr>
      <vt:lpstr>The world’s existential problems need knowledge</vt:lpstr>
      <vt:lpstr>PowerPoint Presentation</vt:lpstr>
      <vt:lpstr>PowerPoint Presentation</vt:lpstr>
      <vt:lpstr>OCK -&gt; openVirus</vt:lpstr>
      <vt:lpstr>PowerPoint Presentation</vt:lpstr>
      <vt:lpstr>Mining!</vt:lpstr>
      <vt:lpstr>PowerPoint Presentation</vt:lpstr>
      <vt:lpstr>Sources</vt:lpstr>
      <vt:lpstr>PowerPoint Presentation</vt:lpstr>
      <vt:lpstr>bioRxiv in  Citizen Health Search (CHS)</vt:lpstr>
      <vt:lpstr>Distributing openVirus</vt:lpstr>
      <vt:lpstr>PowerPoint Presentation</vt:lpstr>
      <vt:lpstr>PowerPoint Presentation</vt:lpstr>
      <vt:lpstr>Dehli, IN</vt:lpstr>
      <vt:lpstr>Julia Reda, Pirate MEP, running ContentMine software to liberate science 2016-04-16</vt:lpstr>
      <vt:lpstr>Lars Willighagen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174</cp:revision>
  <dcterms:created xsi:type="dcterms:W3CDTF">2018-09-02T20:07:35Z</dcterms:created>
  <dcterms:modified xsi:type="dcterms:W3CDTF">2020-05-26T21:46:11Z</dcterms:modified>
</cp:coreProperties>
</file>